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2" r:id="rId3"/>
    <p:sldId id="297" r:id="rId4"/>
    <p:sldId id="301" r:id="rId5"/>
    <p:sldId id="283" r:id="rId6"/>
    <p:sldId id="299" r:id="rId7"/>
    <p:sldId id="284" r:id="rId8"/>
    <p:sldId id="300" r:id="rId9"/>
    <p:sldId id="267" r:id="rId10"/>
    <p:sldId id="260" r:id="rId11"/>
    <p:sldId id="263" r:id="rId12"/>
    <p:sldId id="264" r:id="rId13"/>
    <p:sldId id="258" r:id="rId14"/>
    <p:sldId id="286" r:id="rId15"/>
    <p:sldId id="287" r:id="rId16"/>
    <p:sldId id="277" r:id="rId17"/>
    <p:sldId id="274" r:id="rId18"/>
    <p:sldId id="273" r:id="rId19"/>
    <p:sldId id="288" r:id="rId20"/>
    <p:sldId id="289" r:id="rId21"/>
    <p:sldId id="290" r:id="rId22"/>
    <p:sldId id="291" r:id="rId23"/>
    <p:sldId id="292" r:id="rId24"/>
    <p:sldId id="293" r:id="rId25"/>
    <p:sldId id="294" r:id="rId26"/>
    <p:sldId id="295" r:id="rId27"/>
    <p:sldId id="296" r:id="rId28"/>
    <p:sldId id="259" r:id="rId29"/>
    <p:sldId id="285" r:id="rId30"/>
    <p:sldId id="26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6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8A40D-19C3-4BFA-B932-D5D8AF465895}" type="datetimeFigureOut">
              <a:rPr lang="en-GB" smtClean="0"/>
              <a:t>31/07/2018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E5722-A51A-42AA-9AB5-159BFA33DC77}" type="slidenum">
              <a:rPr lang="en-GB" smtClean="0"/>
              <a:t>‹#›</a:t>
            </a:fld>
            <a:endParaRPr lang="en-GB"/>
          </a:p>
        </p:txBody>
      </p:sp>
    </p:spTree>
    <p:extLst>
      <p:ext uri="{BB962C8B-B14F-4D97-AF65-F5344CB8AC3E}">
        <p14:creationId xmlns:p14="http://schemas.microsoft.com/office/powerpoint/2010/main" val="327736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A60590-5519-40B9-86B4-4CC277A705A8}" type="slidenum">
              <a:rPr lang="en-GB" smtClean="0"/>
              <a:t>12</a:t>
            </a:fld>
            <a:endParaRPr lang="en-GB"/>
          </a:p>
        </p:txBody>
      </p:sp>
    </p:spTree>
    <p:extLst>
      <p:ext uri="{BB962C8B-B14F-4D97-AF65-F5344CB8AC3E}">
        <p14:creationId xmlns:p14="http://schemas.microsoft.com/office/powerpoint/2010/main" val="153719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00192" y="6356350"/>
            <a:ext cx="2386608" cy="365125"/>
          </a:xfrm>
          <a:prstGeom prst="rect">
            <a:avLst/>
          </a:prstGeom>
        </p:spPr>
        <p:txBody>
          <a:bodyPr/>
          <a:lstStyle>
            <a:lvl1pPr>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32552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327066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140196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87922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293345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5458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68543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41008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374935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174409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224416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457200" y="6356350"/>
            <a:ext cx="2386608" cy="365125"/>
          </a:xfrm>
          <a:prstGeom prst="rect">
            <a:avLst/>
          </a:prstGeom>
        </p:spPr>
        <p:txBody>
          <a:bodyPr/>
          <a:lstStyle>
            <a:lvl1pPr>
              <a:defRPr sz="1100">
                <a:solidFill>
                  <a:schemeClr val="tx1">
                    <a:lumMod val="65000"/>
                    <a:lumOff val="35000"/>
                  </a:schemeClr>
                </a:solidFill>
              </a:defRPr>
            </a:lvl1pPr>
          </a:lstStyle>
          <a:p>
            <a:r>
              <a:rPr lang="en-GB" dirty="0" smtClean="0"/>
              <a:t>Compassion: a facilitator’s guide</a:t>
            </a:r>
            <a:endParaRPr lang="en-GB" dirty="0"/>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lgn="ctr">
              <a:defRPr sz="1100">
                <a:solidFill>
                  <a:schemeClr val="tx1">
                    <a:lumMod val="65000"/>
                    <a:lumOff val="35000"/>
                  </a:schemeClr>
                </a:solidFill>
              </a:defRPr>
            </a:lvl1pPr>
          </a:lstStyle>
          <a:p>
            <a:r>
              <a:rPr lang="en-GB" dirty="0" smtClean="0"/>
              <a:t>Part of the </a:t>
            </a:r>
            <a:r>
              <a:rPr lang="en-GB" i="1" dirty="0" smtClean="0"/>
              <a:t>DNA of Care </a:t>
            </a:r>
            <a:r>
              <a:rPr lang="en-GB" dirty="0" smtClean="0"/>
              <a:t>programme</a:t>
            </a:r>
            <a:endParaRPr lang="en-GB" dirty="0"/>
          </a:p>
        </p:txBody>
      </p:sp>
      <p:sp>
        <p:nvSpPr>
          <p:cNvPr id="9" name="Slide Number Placeholder 5"/>
          <p:cNvSpPr>
            <a:spLocks noGrp="1"/>
          </p:cNvSpPr>
          <p:nvPr>
            <p:ph type="sldNum" sz="quarter" idx="4"/>
          </p:nvPr>
        </p:nvSpPr>
        <p:spPr>
          <a:xfrm>
            <a:off x="6372200" y="6356350"/>
            <a:ext cx="2448272" cy="365125"/>
          </a:xfrm>
          <a:prstGeom prst="rect">
            <a:avLst/>
          </a:prstGeom>
        </p:spPr>
        <p:txBody>
          <a:bodyPr/>
          <a:lstStyle>
            <a:lvl1pPr algn="l">
              <a:defRPr sz="1100">
                <a:solidFill>
                  <a:schemeClr val="tx1">
                    <a:lumMod val="65000"/>
                    <a:lumOff val="35000"/>
                  </a:schemeClr>
                </a:solidFil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82959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patientvoices.org.uk/flv/0995pv384s.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patientvoices.org.uk/flv/0998pv384s.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atientvoices.org.uk/flv/1007pv384s.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patientvoices.org.uk/flv/1005pv384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patientvoices.org.uk/flv/0999pv384s.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patientvoices.org.uk/flv/1003pv384s.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patientvoices.org.uk/flv/1004pv384s.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patientvoices.org.uk/flv/1006pv384s.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patientvoices.org.uk/flv/1020pv384s.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patientvoices.org.uk/flv/1021pv384s.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patientvoices.org.uk/flv/1022pv384s.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patientvoices.org.uk/flv/1024pv384s.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patientvoices.org.uk/flv/1025pv384s.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patientvoices.org.uk/flv/1027pv384s.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reatplacetowork.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856"/>
            <a:ext cx="7772400" cy="1470025"/>
          </a:xfrm>
        </p:spPr>
        <p:txBody>
          <a:bodyPr/>
          <a:lstStyle/>
          <a:p>
            <a:r>
              <a:rPr lang="en-GB" dirty="0" smtClean="0">
                <a:solidFill>
                  <a:schemeClr val="tx1">
                    <a:lumMod val="65000"/>
                    <a:lumOff val="35000"/>
                  </a:schemeClr>
                </a:solidFill>
              </a:rPr>
              <a:t>Bringing your whole self to work</a:t>
            </a:r>
            <a:endParaRPr lang="en-GB" dirty="0">
              <a:solidFill>
                <a:schemeClr val="tx1">
                  <a:lumMod val="65000"/>
                  <a:lumOff val="35000"/>
                </a:schemeClr>
              </a:solidFill>
            </a:endParaRPr>
          </a:p>
        </p:txBody>
      </p:sp>
      <p:sp>
        <p:nvSpPr>
          <p:cNvPr id="3" name="Subtitle 2"/>
          <p:cNvSpPr>
            <a:spLocks noGrp="1"/>
          </p:cNvSpPr>
          <p:nvPr>
            <p:ph type="subTitle" idx="1"/>
          </p:nvPr>
        </p:nvSpPr>
        <p:spPr/>
        <p:txBody>
          <a:bodyPr/>
          <a:lstStyle/>
          <a:p>
            <a:r>
              <a:rPr lang="en-GB" dirty="0" smtClean="0">
                <a:solidFill>
                  <a:schemeClr val="tx1">
                    <a:lumMod val="65000"/>
                    <a:lumOff val="35000"/>
                  </a:schemeClr>
                </a:solidFill>
              </a:rPr>
              <a:t>Part of the </a:t>
            </a:r>
            <a:r>
              <a:rPr lang="en-GB" i="1" dirty="0" smtClean="0">
                <a:solidFill>
                  <a:schemeClr val="tx1">
                    <a:lumMod val="65000"/>
                    <a:lumOff val="35000"/>
                  </a:schemeClr>
                </a:solidFill>
              </a:rPr>
              <a:t>DNA of Care </a:t>
            </a:r>
            <a:r>
              <a:rPr lang="en-GB" dirty="0" smtClean="0">
                <a:solidFill>
                  <a:schemeClr val="tx1">
                    <a:lumMod val="65000"/>
                    <a:lumOff val="35000"/>
                  </a:schemeClr>
                </a:solidFill>
              </a:rPr>
              <a:t>Programme</a:t>
            </a:r>
            <a:endParaRPr lang="en-GB" dirty="0">
              <a:solidFill>
                <a:schemeClr val="tx1">
                  <a:lumMod val="65000"/>
                  <a:lumOff val="35000"/>
                </a:schemeClr>
              </a:solidFill>
            </a:endParaRPr>
          </a:p>
        </p:txBody>
      </p:sp>
      <p:pic>
        <p:nvPicPr>
          <p:cNvPr id="1027" name="Picture 4" descr="Best th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81" y="604031"/>
            <a:ext cx="182086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PV logo (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19906"/>
            <a:ext cx="1431925" cy="715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5"/>
          <p:cNvSpPr>
            <a:spLocks noChangeArrowheads="1"/>
          </p:cNvSpPr>
          <p:nvPr/>
        </p:nvSpPr>
        <p:spPr bwMode="auto">
          <a:xfrm>
            <a:off x="0" y="118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descr="C:\Users\Pip Hardy\AppData\Local\Microsoft\Windows\INetCache\Content.Word\NHS England logo_NHS Blue_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2498" y="628279"/>
            <a:ext cx="1159004" cy="880753"/>
          </a:xfrm>
          <a:prstGeom prst="rect">
            <a:avLst/>
          </a:prstGeom>
          <a:noFill/>
          <a:ln>
            <a:noFill/>
          </a:ln>
        </p:spPr>
      </p:pic>
      <p:sp>
        <p:nvSpPr>
          <p:cNvPr id="10" name="Date Placeholder 3"/>
          <p:cNvSpPr>
            <a:spLocks noGrp="1"/>
          </p:cNvSpPr>
          <p:nvPr>
            <p:ph type="dt" sz="half" idx="10"/>
          </p:nvPr>
        </p:nvSpPr>
        <p:spPr>
          <a:xfrm>
            <a:off x="251520" y="6356350"/>
            <a:ext cx="3240360" cy="365125"/>
          </a:xfrm>
          <a:prstGeom prst="rect">
            <a:avLst/>
          </a:prstGeom>
        </p:spPr>
        <p:txBody>
          <a:bodyPr/>
          <a:lstStyle>
            <a:lvl1pPr>
              <a:defRPr/>
            </a:lvl1pPr>
          </a:lstStyle>
          <a:p>
            <a:r>
              <a:rPr lang="en-GB" dirty="0" smtClean="0"/>
              <a:t>Bringing your whole self to work: a facilitator’s guide</a:t>
            </a:r>
            <a:endParaRPr lang="en-GB"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13"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719517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The </a:t>
            </a:r>
            <a:r>
              <a:rPr lang="en-GB" i="1" dirty="0" smtClean="0">
                <a:solidFill>
                  <a:schemeClr val="tx1">
                    <a:lumMod val="65000"/>
                    <a:lumOff val="35000"/>
                  </a:schemeClr>
                </a:solidFill>
              </a:rPr>
              <a:t>DNA of Care</a:t>
            </a:r>
            <a:endParaRPr lang="en-GB" i="1" dirty="0">
              <a:solidFill>
                <a:schemeClr val="tx1">
                  <a:lumMod val="65000"/>
                  <a:lumOff val="35000"/>
                </a:schemeClr>
              </a:solidFill>
            </a:endParaRPr>
          </a:p>
        </p:txBody>
      </p:sp>
      <p:sp>
        <p:nvSpPr>
          <p:cNvPr id="3" name="Content Placeholder 2"/>
          <p:cNvSpPr>
            <a:spLocks noGrp="1"/>
          </p:cNvSpPr>
          <p:nvPr>
            <p:ph idx="1"/>
          </p:nvPr>
        </p:nvSpPr>
        <p:spPr>
          <a:xfrm>
            <a:off x="457200" y="1600200"/>
            <a:ext cx="5050904" cy="4709120"/>
          </a:xfrm>
        </p:spPr>
        <p:txBody>
          <a:bodyPr>
            <a:normAutofit/>
          </a:bodyPr>
          <a:lstStyle/>
          <a:p>
            <a:pPr marL="0" indent="0">
              <a:buNone/>
            </a:pPr>
            <a:r>
              <a:rPr lang="en-GB" sz="2800" i="1" dirty="0" smtClean="0"/>
              <a:t>‘The </a:t>
            </a:r>
            <a:r>
              <a:rPr lang="en-GB" sz="2800" i="1" dirty="0"/>
              <a:t>intertwined relationship between patient care and staff well-being has been likened to the double helix. And so the stories we tell each other are like the DNA of care, transmitting information and shaping cultures, offering learning opportunities and, sometimes, healing</a:t>
            </a:r>
            <a:r>
              <a:rPr lang="en-GB" sz="2800" i="1" dirty="0" smtClean="0"/>
              <a:t>.’</a:t>
            </a:r>
          </a:p>
          <a:p>
            <a:pPr marL="0" indent="0">
              <a:buNone/>
            </a:pPr>
            <a:r>
              <a:rPr lang="en-GB" sz="2200" dirty="0" smtClean="0"/>
              <a:t>	Pip Hardy and Tony Sumner, 2016</a:t>
            </a:r>
            <a:endParaRPr lang="en-GB" sz="2200" dirty="0"/>
          </a:p>
          <a:p>
            <a:endParaRPr lang="en-GB" dirty="0">
              <a:solidFill>
                <a:schemeClr val="tx1">
                  <a:lumMod val="65000"/>
                  <a:lumOff val="35000"/>
                </a:schemeClr>
              </a:solidFill>
            </a:endParaRPr>
          </a:p>
        </p:txBody>
      </p:sp>
      <p:pic>
        <p:nvPicPr>
          <p:cNvPr id="7" name="Picture 2" descr="\\WANDERER\server2000\Projects\Patient Voices II\PV Projects and workshops\NHS England\Staff stories\D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05210" y="2395603"/>
            <a:ext cx="3792594" cy="246672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0"/>
          </p:nvPr>
        </p:nvSpPr>
        <p:spPr>
          <a:xfrm>
            <a:off x="251520" y="6356350"/>
            <a:ext cx="3240360" cy="365125"/>
          </a:xfrm>
          <a:prstGeom prst="rect">
            <a:avLst/>
          </a:prstGeom>
        </p:spPr>
        <p:txBody>
          <a:bodyPr/>
          <a:lstStyle>
            <a:lvl1pPr>
              <a:defRPr/>
            </a:lvl1pPr>
          </a:lstStyle>
          <a:p>
            <a:r>
              <a:rPr lang="en-GB" dirty="0" smtClean="0"/>
              <a:t>Bringing your whole self to work: a facilitator’s guide</a:t>
            </a:r>
            <a:endParaRPr lang="en-GB"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10"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230014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Two sides of the same coin</a:t>
            </a:r>
            <a:endParaRPr lang="en-GB" dirty="0">
              <a:solidFill>
                <a:schemeClr val="tx1">
                  <a:lumMod val="65000"/>
                  <a:lumOff val="35000"/>
                </a:schemeClr>
              </a:solidFill>
            </a:endParaRPr>
          </a:p>
        </p:txBody>
      </p:sp>
      <p:pic>
        <p:nvPicPr>
          <p:cNvPr id="7" name="Picture 2" descr="C:\Users\kdeeny\AppData\Local\Microsoft\Windows\Temporary Internet Files\Content.Outlook\EWI7QWEZ\CrwGF0WXYAARYmv.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4000" contrast="42000"/>
                    </a14:imgEffect>
                  </a14:imgLayer>
                </a14:imgProps>
              </a:ext>
              <a:ext uri="{28A0092B-C50C-407E-A947-70E740481C1C}">
                <a14:useLocalDpi xmlns:a14="http://schemas.microsoft.com/office/drawing/2010/main" val="0"/>
              </a:ext>
            </a:extLst>
          </a:blip>
          <a:srcRect l="11313" r="16503"/>
          <a:stretch/>
        </p:blipFill>
        <p:spPr bwMode="auto">
          <a:xfrm>
            <a:off x="4054320" y="1628800"/>
            <a:ext cx="4590023" cy="381642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95536" y="1700808"/>
            <a:ext cx="3312368" cy="4320480"/>
          </a:xfrm>
        </p:spPr>
        <p:txBody>
          <a:bodyPr>
            <a:normAutofit/>
          </a:bodyPr>
          <a:lstStyle/>
          <a:p>
            <a:pPr marL="0" indent="0">
              <a:buNone/>
            </a:pPr>
            <a:r>
              <a:rPr lang="en-GB" sz="2600" b="1" dirty="0" smtClean="0"/>
              <a:t>Staff </a:t>
            </a:r>
            <a:r>
              <a:rPr lang="en-GB" sz="2600" b="1" dirty="0"/>
              <a:t>experience drives patient </a:t>
            </a:r>
            <a:r>
              <a:rPr lang="en-GB" sz="2600" b="1" dirty="0" smtClean="0"/>
              <a:t>experience.</a:t>
            </a:r>
          </a:p>
          <a:p>
            <a:pPr marL="0" indent="0">
              <a:buNone/>
            </a:pPr>
            <a:endParaRPr lang="en-GB" sz="2600" dirty="0" smtClean="0"/>
          </a:p>
          <a:p>
            <a:pPr marL="0" indent="0">
              <a:buNone/>
            </a:pPr>
            <a:r>
              <a:rPr lang="en-GB" sz="2600" i="1" dirty="0" smtClean="0"/>
              <a:t>‘Focusing </a:t>
            </a:r>
            <a:r>
              <a:rPr lang="en-GB" sz="2600" i="1" dirty="0"/>
              <a:t>on this relationship could be the most important move for the healthcare system to make</a:t>
            </a:r>
            <a:r>
              <a:rPr lang="en-GB" sz="2600" i="1" dirty="0" smtClean="0"/>
              <a:t>.’</a:t>
            </a:r>
          </a:p>
          <a:p>
            <a:pPr marL="0" indent="0">
              <a:buNone/>
            </a:pPr>
            <a:r>
              <a:rPr lang="en-GB" sz="2200" dirty="0" smtClean="0"/>
              <a:t>	Karen </a:t>
            </a:r>
            <a:r>
              <a:rPr lang="en-GB" sz="2200" dirty="0" err="1" smtClean="0"/>
              <a:t>Deeny</a:t>
            </a:r>
            <a:r>
              <a:rPr lang="en-GB" sz="2200" dirty="0" smtClean="0"/>
              <a:t>, 2017</a:t>
            </a:r>
          </a:p>
          <a:p>
            <a:pPr marL="0" indent="0">
              <a:buNone/>
            </a:pPr>
            <a:endParaRPr lang="en-GB" sz="2600" b="1" dirty="0">
              <a:solidFill>
                <a:schemeClr val="bg2"/>
              </a:solidFill>
            </a:endParaRPr>
          </a:p>
        </p:txBody>
      </p:sp>
      <p:sp>
        <p:nvSpPr>
          <p:cNvPr id="9" name="Date Placeholder 3"/>
          <p:cNvSpPr>
            <a:spLocks noGrp="1"/>
          </p:cNvSpPr>
          <p:nvPr>
            <p:ph type="dt" sz="half" idx="10"/>
          </p:nvPr>
        </p:nvSpPr>
        <p:spPr>
          <a:xfrm>
            <a:off x="251520" y="6356350"/>
            <a:ext cx="3240360" cy="365125"/>
          </a:xfrm>
          <a:prstGeom prst="rect">
            <a:avLst/>
          </a:prstGeom>
        </p:spPr>
        <p:txBody>
          <a:bodyPr/>
          <a:lstStyle>
            <a:lvl1pPr>
              <a:defRPr/>
            </a:lvl1pPr>
          </a:lstStyle>
          <a:p>
            <a:r>
              <a:rPr lang="en-GB" dirty="0" smtClean="0"/>
              <a:t>Bringing your whole self to work: a facilitator’s guide</a:t>
            </a:r>
            <a:endParaRPr lang="en-GB" dirty="0"/>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11"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2218296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Compassion for everyone</a:t>
            </a:r>
            <a:endParaRPr lang="en-GB" dirty="0"/>
          </a:p>
        </p:txBody>
      </p:sp>
      <p:sp>
        <p:nvSpPr>
          <p:cNvPr id="3" name="Content Placeholder 2"/>
          <p:cNvSpPr>
            <a:spLocks noGrp="1"/>
          </p:cNvSpPr>
          <p:nvPr>
            <p:ph idx="1"/>
          </p:nvPr>
        </p:nvSpPr>
        <p:spPr>
          <a:xfrm>
            <a:off x="395536" y="1700808"/>
            <a:ext cx="4032448" cy="3888432"/>
          </a:xfrm>
        </p:spPr>
        <p:txBody>
          <a:bodyPr>
            <a:normAutofit/>
          </a:bodyPr>
          <a:lstStyle/>
          <a:p>
            <a:pPr marL="0" indent="0"/>
            <a:endParaRPr lang="en-GB" i="1" dirty="0" smtClean="0">
              <a:solidFill>
                <a:srgbClr val="000000"/>
              </a:solidFill>
            </a:endParaRPr>
          </a:p>
          <a:p>
            <a:pPr marL="0" indent="0">
              <a:buNone/>
            </a:pPr>
            <a:r>
              <a:rPr lang="en-GB" i="1" dirty="0" smtClean="0">
                <a:solidFill>
                  <a:srgbClr val="000000"/>
                </a:solidFill>
              </a:rPr>
              <a:t>‘</a:t>
            </a:r>
            <a:r>
              <a:rPr lang="en-GB" i="1" dirty="0" smtClean="0"/>
              <a:t>Both staff and patients need care, compassion and respect.’ </a:t>
            </a:r>
          </a:p>
          <a:p>
            <a:pPr marL="0" indent="0"/>
            <a:endParaRPr lang="en-GB" dirty="0"/>
          </a:p>
          <a:p>
            <a:pPr marL="0" indent="0">
              <a:buNone/>
            </a:pPr>
            <a:r>
              <a:rPr lang="en-GB" sz="2600" dirty="0" smtClean="0"/>
              <a:t>	Michael </a:t>
            </a:r>
            <a:r>
              <a:rPr lang="en-GB" sz="2600" dirty="0"/>
              <a:t>West </a:t>
            </a:r>
            <a:r>
              <a:rPr lang="en-GB" sz="2600" dirty="0" smtClean="0"/>
              <a:t>2014</a:t>
            </a:r>
            <a:endParaRPr lang="en-GB" sz="2600" dirty="0"/>
          </a:p>
          <a:p>
            <a:endParaRPr lang="en-GB" dirty="0"/>
          </a:p>
        </p:txBody>
      </p:sp>
      <p:pic>
        <p:nvPicPr>
          <p:cNvPr id="4" name="Picture 2" descr="\\Wanderer\server2000\Projects\Patient Voices II\Conferences and abstracts\2013\Global Mental Health\IMG_43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204864"/>
            <a:ext cx="4232559" cy="31744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8371291" y="4685080"/>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
        <p:nvSpPr>
          <p:cNvPr id="9" name="Date Placeholder 3"/>
          <p:cNvSpPr>
            <a:spLocks noGrp="1"/>
          </p:cNvSpPr>
          <p:nvPr>
            <p:ph type="dt" sz="half" idx="10"/>
          </p:nvPr>
        </p:nvSpPr>
        <p:spPr>
          <a:xfrm>
            <a:off x="251520" y="6356350"/>
            <a:ext cx="3240360" cy="365125"/>
          </a:xfrm>
          <a:prstGeom prst="rect">
            <a:avLst/>
          </a:prstGeom>
        </p:spPr>
        <p:txBody>
          <a:bodyPr/>
          <a:lstStyle>
            <a:lvl1pPr>
              <a:defRPr/>
            </a:lvl1pPr>
          </a:lstStyle>
          <a:p>
            <a:r>
              <a:rPr lang="en-GB" dirty="0" smtClean="0"/>
              <a:t>Bringing your whole self to work: a facilitator’s guide</a:t>
            </a:r>
            <a:endParaRPr lang="en-GB" dirty="0"/>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11"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159564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DNA of Care </a:t>
            </a:r>
            <a:r>
              <a:rPr lang="en-GB" dirty="0" smtClean="0"/>
              <a:t>stories of bringing your whole self to work</a:t>
            </a:r>
            <a:endParaRPr lang="en-GB" dirty="0"/>
          </a:p>
        </p:txBody>
      </p:sp>
      <p:sp>
        <p:nvSpPr>
          <p:cNvPr id="3" name="Content Placeholder 2"/>
          <p:cNvSpPr>
            <a:spLocks noGrp="1"/>
          </p:cNvSpPr>
          <p:nvPr>
            <p:ph idx="1"/>
          </p:nvPr>
        </p:nvSpPr>
        <p:spPr>
          <a:xfrm>
            <a:off x="457200" y="1711349"/>
            <a:ext cx="3898776" cy="4525963"/>
          </a:xfrm>
        </p:spPr>
        <p:txBody>
          <a:bodyPr>
            <a:normAutofit fontScale="92500" lnSpcReduction="10000"/>
          </a:bodyPr>
          <a:lstStyle/>
          <a:p>
            <a:r>
              <a:rPr lang="en-GB" dirty="0" smtClean="0"/>
              <a:t>A little bit awkward</a:t>
            </a:r>
          </a:p>
          <a:p>
            <a:r>
              <a:rPr lang="en-GB" dirty="0" smtClean="0"/>
              <a:t>Time to care…</a:t>
            </a:r>
          </a:p>
          <a:p>
            <a:r>
              <a:rPr lang="en-GB" dirty="0"/>
              <a:t>Moonlight world</a:t>
            </a:r>
          </a:p>
          <a:p>
            <a:r>
              <a:rPr lang="en-GB" dirty="0"/>
              <a:t>Forgotten to remember</a:t>
            </a:r>
          </a:p>
          <a:p>
            <a:r>
              <a:rPr lang="en-GB" dirty="0" smtClean="0"/>
              <a:t>I’m sorry</a:t>
            </a:r>
          </a:p>
          <a:p>
            <a:r>
              <a:rPr lang="en-GB" dirty="0" smtClean="0"/>
              <a:t>Stickers</a:t>
            </a:r>
          </a:p>
          <a:p>
            <a:r>
              <a:rPr lang="en-GB" dirty="0" smtClean="0"/>
              <a:t>Now I know health?</a:t>
            </a:r>
          </a:p>
          <a:p>
            <a:r>
              <a:rPr lang="en-GB" dirty="0" smtClean="0"/>
              <a:t>Touch</a:t>
            </a:r>
          </a:p>
          <a:p>
            <a:endParaRPr lang="en-GB" dirty="0" smtClean="0"/>
          </a:p>
          <a:p>
            <a:endParaRPr lang="en-GB" dirty="0"/>
          </a:p>
        </p:txBody>
      </p:sp>
      <p:sp>
        <p:nvSpPr>
          <p:cNvPr id="4" name="Content Placeholder 2"/>
          <p:cNvSpPr txBox="1">
            <a:spLocks/>
          </p:cNvSpPr>
          <p:nvPr/>
        </p:nvSpPr>
        <p:spPr>
          <a:xfrm>
            <a:off x="4788024" y="1745847"/>
            <a:ext cx="4032448"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Toil</a:t>
            </a:r>
          </a:p>
          <a:p>
            <a:r>
              <a:rPr lang="en-GB" dirty="0" smtClean="0"/>
              <a:t>Why would you even say that?</a:t>
            </a:r>
          </a:p>
          <a:p>
            <a:r>
              <a:rPr lang="en-GB" dirty="0" smtClean="0"/>
              <a:t>No one should have to walk home in their pyjamas</a:t>
            </a:r>
          </a:p>
          <a:p>
            <a:r>
              <a:rPr lang="en-GB" dirty="0" smtClean="0"/>
              <a:t>An ordinary surgeon</a:t>
            </a:r>
          </a:p>
          <a:p>
            <a:r>
              <a:rPr lang="en-GB" dirty="0" smtClean="0"/>
              <a:t>The light on the water</a:t>
            </a:r>
          </a:p>
          <a:p>
            <a:r>
              <a:rPr lang="en-GB" dirty="0" smtClean="0"/>
              <a:t>Kirsty’s story</a:t>
            </a:r>
          </a:p>
          <a:p>
            <a:endParaRPr lang="en-GB" dirty="0"/>
          </a:p>
        </p:txBody>
      </p:sp>
      <p:sp>
        <p:nvSpPr>
          <p:cNvPr id="8" name="Date Placeholder 3"/>
          <p:cNvSpPr>
            <a:spLocks noGrp="1"/>
          </p:cNvSpPr>
          <p:nvPr>
            <p:ph type="dt" sz="half" idx="10"/>
          </p:nvPr>
        </p:nvSpPr>
        <p:spPr>
          <a:xfrm>
            <a:off x="251520" y="6356350"/>
            <a:ext cx="3240360" cy="365125"/>
          </a:xfrm>
          <a:prstGeom prst="rect">
            <a:avLst/>
          </a:prstGeom>
        </p:spPr>
        <p:txBody>
          <a:bodyPr/>
          <a:lstStyle>
            <a:lvl1pPr>
              <a:defRPr/>
            </a:lvl1pPr>
          </a:lstStyle>
          <a:p>
            <a:r>
              <a:rPr lang="en-GB" dirty="0" smtClean="0"/>
              <a:t>Bringing your whole self to work: a facilitator’s guide</a:t>
            </a:r>
            <a:endParaRPr lang="en-GB"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10"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98709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A little bit awkward</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A little bit awkward</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www.patientvoices.org.uk/flv/0995pv384s.htm                  Rebecca </a:t>
            </a:r>
            <a:r>
              <a:rPr lang="en-GB" sz="1400" dirty="0" err="1" smtClean="0">
                <a:solidFill>
                  <a:srgbClr val="626262"/>
                </a:solidFill>
              </a:rPr>
              <a:t>Lacey</a:t>
            </a:r>
            <a:r>
              <a:rPr lang="en-GB" sz="1400" dirty="0" smtClean="0">
                <a:solidFill>
                  <a:srgbClr val="626262"/>
                </a:solidFill>
              </a:rPr>
              <a:t> 2016</a:t>
            </a:r>
            <a:endParaRPr lang="en-GB" sz="1400" dirty="0">
              <a:solidFill>
                <a:srgbClr val="626262"/>
              </a:solidFill>
            </a:endParaRPr>
          </a:p>
        </p:txBody>
      </p:sp>
      <p:pic>
        <p:nvPicPr>
          <p:cNvPr id="1029" name="Picture 5" descr="\\WANDERER\server2000\Projects\PV website\wordles\0995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38619"/>
            <a:ext cx="5326182" cy="399463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97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Time to care…</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Time to care…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952661" cy="307777"/>
          </a:xfrm>
          <a:prstGeom prst="rect">
            <a:avLst/>
          </a:prstGeom>
        </p:spPr>
        <p:txBody>
          <a:bodyPr wrap="square">
            <a:spAutoFit/>
          </a:bodyPr>
          <a:lstStyle/>
          <a:p>
            <a:r>
              <a:rPr lang="en-GB" sz="1400" dirty="0">
                <a:solidFill>
                  <a:srgbClr val="626262"/>
                </a:solidFill>
              </a:rPr>
              <a:t>    </a:t>
            </a:r>
            <a:r>
              <a:rPr lang="en-GB" sz="1400" dirty="0" smtClean="0">
                <a:solidFill>
                  <a:srgbClr val="626262"/>
                </a:solidFill>
              </a:rPr>
              <a:t>www.patientvoices.org.uk/flv/0998pv384s.htm  Jacqueline Richardson 2016</a:t>
            </a:r>
            <a:endParaRPr lang="en-GB" sz="1400" dirty="0">
              <a:solidFill>
                <a:srgbClr val="626262"/>
              </a:solidFill>
            </a:endParaRPr>
          </a:p>
        </p:txBody>
      </p:sp>
      <p:pic>
        <p:nvPicPr>
          <p:cNvPr id="1028" name="Picture 4" descr="\\WANDERER\server2000\Projects\PV website\wordles\0998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709" y="1700808"/>
            <a:ext cx="5376598" cy="403244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54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
            </a:r>
            <a:r>
              <a:rPr lang="en-GB" dirty="0" smtClean="0">
                <a:solidFill>
                  <a:schemeClr val="tx1">
                    <a:lumMod val="65000"/>
                    <a:lumOff val="35000"/>
                  </a:schemeClr>
                </a:solidFill>
              </a:rPr>
              <a:t>oonlight world</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The  moonlight world</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www.patientvoices.org.uk/flv/1007pv384s.htm                    David Gilbert 2016</a:t>
            </a:r>
            <a:endParaRPr lang="en-GB" sz="1400" dirty="0">
              <a:solidFill>
                <a:srgbClr val="626262"/>
              </a:solidFill>
            </a:endParaRPr>
          </a:p>
        </p:txBody>
      </p:sp>
      <p:pic>
        <p:nvPicPr>
          <p:cNvPr id="3" name="Picture 5" descr="\\WANDERER\server2000\Projects\PV website\wordles\1007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504" y="1700808"/>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099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Forgotten to remember</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Forgotten to remember</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www.patientvoices.org.uk/flv/1005pv384s.htm                 Ruth Bromley 2016</a:t>
            </a:r>
            <a:endParaRPr lang="en-GB" sz="1400" dirty="0">
              <a:solidFill>
                <a:srgbClr val="626262"/>
              </a:solidFill>
            </a:endParaRPr>
          </a:p>
        </p:txBody>
      </p:sp>
      <p:pic>
        <p:nvPicPr>
          <p:cNvPr id="1027" name="Picture 3" descr="\\WANDERER\server2000\Projects\PV website\wordles\1005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282" y="1860517"/>
            <a:ext cx="5327901" cy="399701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648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 sorry</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I’m sorry</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www.patientvoices.org.uk/flv/0999pv384s.htm                    Sharon Knight 2016</a:t>
            </a:r>
            <a:endParaRPr lang="en-GB" sz="1400" dirty="0">
              <a:solidFill>
                <a:srgbClr val="626262"/>
              </a:solidFill>
            </a:endParaRPr>
          </a:p>
        </p:txBody>
      </p:sp>
      <p:pic>
        <p:nvPicPr>
          <p:cNvPr id="1032" name="Picture 8" descr="\\WANDERER\server2000\Projects\PV website\wordles\0999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012" y="1700807"/>
            <a:ext cx="5542292" cy="415671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314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Stickers</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Stickers</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983307" y="5857527"/>
            <a:ext cx="5541021" cy="307777"/>
          </a:xfrm>
          <a:prstGeom prst="rect">
            <a:avLst/>
          </a:prstGeom>
        </p:spPr>
        <p:txBody>
          <a:bodyPr wrap="square">
            <a:spAutoFit/>
          </a:bodyPr>
          <a:lstStyle/>
          <a:p>
            <a:r>
              <a:rPr lang="en-GB" sz="1400" dirty="0" smtClean="0">
                <a:solidFill>
                  <a:srgbClr val="626262"/>
                </a:solidFill>
              </a:rPr>
              <a:t>www.patientvoices.org.uk/flv/1003pv384s.htm          Claudia Gore 2016</a:t>
            </a:r>
            <a:endParaRPr lang="en-GB" sz="1400" dirty="0">
              <a:solidFill>
                <a:srgbClr val="626262"/>
              </a:solidFill>
            </a:endParaRPr>
          </a:p>
        </p:txBody>
      </p:sp>
      <p:pic>
        <p:nvPicPr>
          <p:cNvPr id="1026" name="Picture 2" descr="\\WANDERER\server2000\Projects\PV website\wordles\1003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307" y="1965192"/>
            <a:ext cx="5180981" cy="3886791"/>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752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Authenticity</a:t>
            </a:r>
            <a:endParaRPr lang="en-GB" dirty="0"/>
          </a:p>
        </p:txBody>
      </p:sp>
      <p:sp>
        <p:nvSpPr>
          <p:cNvPr id="3" name="Content Placeholder 2"/>
          <p:cNvSpPr>
            <a:spLocks noGrp="1"/>
          </p:cNvSpPr>
          <p:nvPr>
            <p:ph idx="1"/>
          </p:nvPr>
        </p:nvSpPr>
        <p:spPr>
          <a:xfrm>
            <a:off x="457200" y="1600200"/>
            <a:ext cx="4114800" cy="4525963"/>
          </a:xfrm>
        </p:spPr>
        <p:txBody>
          <a:bodyPr/>
          <a:lstStyle/>
          <a:p>
            <a:pPr marL="0" indent="0">
              <a:buNone/>
            </a:pPr>
            <a:r>
              <a:rPr lang="en-GB" i="1" dirty="0" smtClean="0"/>
              <a:t>‘</a:t>
            </a:r>
            <a:r>
              <a:rPr lang="en-GB" i="1" dirty="0"/>
              <a:t>Be yourself, everyone else is </a:t>
            </a:r>
            <a:r>
              <a:rPr lang="en-GB" i="1" dirty="0" smtClean="0"/>
              <a:t>already taken</a:t>
            </a:r>
            <a:r>
              <a:rPr lang="en-GB" i="1" dirty="0"/>
              <a:t>.’</a:t>
            </a:r>
            <a:r>
              <a:rPr lang="en-GB" dirty="0"/>
              <a:t> </a:t>
            </a:r>
            <a:endParaRPr lang="en-GB" dirty="0" smtClean="0"/>
          </a:p>
          <a:p>
            <a:pPr marL="0" indent="0">
              <a:buNone/>
            </a:pPr>
            <a:r>
              <a:rPr lang="en-GB" dirty="0"/>
              <a:t>	</a:t>
            </a:r>
            <a:r>
              <a:rPr lang="en-GB" dirty="0" smtClean="0"/>
              <a:t>					</a:t>
            </a:r>
            <a:r>
              <a:rPr lang="en-GB" sz="2600" dirty="0" smtClean="0"/>
              <a:t>Oscar Wilde</a:t>
            </a:r>
            <a:endParaRPr lang="en-GB" sz="2600" dirty="0"/>
          </a:p>
        </p:txBody>
      </p:sp>
      <p:sp>
        <p:nvSpPr>
          <p:cNvPr id="4" name="Date Placeholder 3"/>
          <p:cNvSpPr>
            <a:spLocks noGrp="1"/>
          </p:cNvSpPr>
          <p:nvPr>
            <p:ph type="dt" sz="half" idx="10"/>
          </p:nvPr>
        </p:nvSpPr>
        <p:spPr>
          <a:xfrm>
            <a:off x="251520" y="6356350"/>
            <a:ext cx="3240360" cy="365125"/>
          </a:xfrm>
          <a:prstGeom prst="rect">
            <a:avLst/>
          </a:prstGeom>
        </p:spPr>
        <p:txBody>
          <a:bodyPr/>
          <a:lstStyle>
            <a:lvl1pPr>
              <a:defRPr/>
            </a:lvl1pPr>
          </a:lstStyle>
          <a:p>
            <a:r>
              <a:rPr lang="en-GB" dirty="0" smtClean="0"/>
              <a:t>Bringing your whole self to work: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1027" name="Picture 3" descr="C:\Users\Pip Hardy\Desktop\35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72816"/>
            <a:ext cx="334424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753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I know health?</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Now I know health?</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   www.patientvoices.org.uk/flv/1004pv384s.htm                 Nick Harland 2016</a:t>
            </a:r>
            <a:endParaRPr lang="en-GB" sz="1400" dirty="0">
              <a:solidFill>
                <a:srgbClr val="626262"/>
              </a:solidFill>
            </a:endParaRPr>
          </a:p>
        </p:txBody>
      </p:sp>
      <p:pic>
        <p:nvPicPr>
          <p:cNvPr id="1033" name="Picture 9" descr="\\WANDERER\server2000\Projects\PV website\wordles\1004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713" y="1814181"/>
            <a:ext cx="5256584" cy="39424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89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Touch</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Touch</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932436" y="5857527"/>
            <a:ext cx="5591892" cy="307777"/>
          </a:xfrm>
          <a:prstGeom prst="rect">
            <a:avLst/>
          </a:prstGeom>
        </p:spPr>
        <p:txBody>
          <a:bodyPr wrap="square">
            <a:spAutoFit/>
          </a:bodyPr>
          <a:lstStyle/>
          <a:p>
            <a:r>
              <a:rPr lang="en-GB" sz="1400" dirty="0" smtClean="0">
                <a:solidFill>
                  <a:srgbClr val="626262"/>
                </a:solidFill>
              </a:rPr>
              <a:t>www.patientvoices.org.uk/flv/1006pv384s.htm       Damon </a:t>
            </a:r>
            <a:r>
              <a:rPr lang="en-GB" sz="1400" dirty="0" err="1" smtClean="0">
                <a:solidFill>
                  <a:srgbClr val="626262"/>
                </a:solidFill>
              </a:rPr>
              <a:t>Kamming</a:t>
            </a:r>
            <a:r>
              <a:rPr lang="en-GB" sz="1400" dirty="0" smtClean="0">
                <a:solidFill>
                  <a:srgbClr val="626262"/>
                </a:solidFill>
              </a:rPr>
              <a:t> 2016</a:t>
            </a:r>
            <a:endParaRPr lang="en-GB" sz="1400" dirty="0">
              <a:solidFill>
                <a:srgbClr val="626262"/>
              </a:solidFill>
            </a:endParaRPr>
          </a:p>
        </p:txBody>
      </p:sp>
      <p:pic>
        <p:nvPicPr>
          <p:cNvPr id="1028" name="Picture 4" descr="\\WANDERER\server2000\Projects\PV website\wordles\1006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436" y="1825079"/>
            <a:ext cx="5375138" cy="4032448"/>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82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Toil</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Toil</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www.patientvoices.org.uk/flv/1020pv384s.htm               Sheena Mansell 2016</a:t>
            </a:r>
            <a:endParaRPr lang="en-GB" sz="1400" dirty="0">
              <a:solidFill>
                <a:srgbClr val="626262"/>
              </a:solidFill>
            </a:endParaRPr>
          </a:p>
        </p:txBody>
      </p:sp>
      <p:pic>
        <p:nvPicPr>
          <p:cNvPr id="3" name="Picture 4" descr="\\WANDERER\server2000\Projects\PV website\wordles\1020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681" y="1738013"/>
            <a:ext cx="5423002" cy="4067251"/>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197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Why would they even say that?</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Why would they even say that?</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 www.patientvoices.org.uk/flv/1021pv384s.htm                  Yvonne John 2016</a:t>
            </a:r>
            <a:endParaRPr lang="en-GB" sz="1400" dirty="0">
              <a:solidFill>
                <a:srgbClr val="626262"/>
              </a:solidFill>
            </a:endParaRPr>
          </a:p>
        </p:txBody>
      </p:sp>
      <p:pic>
        <p:nvPicPr>
          <p:cNvPr id="1029" name="Picture 5" descr="\\WANDERER\server2000\Projects\PV website\wordles\1021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422" y="1790274"/>
            <a:ext cx="5423002" cy="4067251"/>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79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Nobody should have to walk home in their pyjamas</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Nobody should have to walk home…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www.patientvoices.org.uk/flv/1022pv384s.htm                  Chris Wood 2016</a:t>
            </a:r>
            <a:endParaRPr lang="en-GB" sz="1400" dirty="0">
              <a:solidFill>
                <a:srgbClr val="626262"/>
              </a:solidFill>
            </a:endParaRPr>
          </a:p>
        </p:txBody>
      </p:sp>
      <p:pic>
        <p:nvPicPr>
          <p:cNvPr id="1027" name="Picture 3" descr="\\WANDERER\server2000\Projects\PV website\wordles\1022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533" y="1772816"/>
            <a:ext cx="5266944" cy="39502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91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An ordinary surgeon</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An ordinary surgeon</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www.patientvoices.org.uk/flv/1024pv384s.htm          Graham Mackenzie 2016</a:t>
            </a:r>
            <a:endParaRPr lang="en-GB" sz="1400" dirty="0">
              <a:solidFill>
                <a:srgbClr val="626262"/>
              </a:solidFill>
            </a:endParaRPr>
          </a:p>
        </p:txBody>
      </p:sp>
      <p:pic>
        <p:nvPicPr>
          <p:cNvPr id="1027" name="Picture 3" descr="\\WANDERER\server2000\Projects\PV website\wordles\1024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963" y="1772816"/>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79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The light on the water</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The light on the water</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a:solidFill>
                  <a:srgbClr val="626262"/>
                </a:solidFill>
              </a:rPr>
              <a:t>    </a:t>
            </a:r>
            <a:r>
              <a:rPr lang="en-GB" sz="1400" dirty="0" smtClean="0">
                <a:solidFill>
                  <a:srgbClr val="626262"/>
                </a:solidFill>
              </a:rPr>
              <a:t>www.patientvoices.org.uk/flv/1025pv384s.htm               Karen </a:t>
            </a:r>
            <a:r>
              <a:rPr lang="en-GB" sz="1400" dirty="0" err="1" smtClean="0">
                <a:solidFill>
                  <a:srgbClr val="626262"/>
                </a:solidFill>
              </a:rPr>
              <a:t>Deeny</a:t>
            </a:r>
            <a:r>
              <a:rPr lang="en-GB" sz="1400" dirty="0" smtClean="0">
                <a:solidFill>
                  <a:srgbClr val="626262"/>
                </a:solidFill>
              </a:rPr>
              <a:t> 2016</a:t>
            </a:r>
            <a:endParaRPr lang="en-GB" sz="1400" dirty="0">
              <a:solidFill>
                <a:srgbClr val="626262"/>
              </a:solidFill>
            </a:endParaRPr>
          </a:p>
        </p:txBody>
      </p:sp>
      <p:pic>
        <p:nvPicPr>
          <p:cNvPr id="3" name="Picture 3" descr="\\WANDERER\server2000\Projects\PV website\wordles\1025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664594"/>
            <a:ext cx="5400600" cy="40504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09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Kirsty’s tale</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Kirsty’s tale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www.patientvoices.org.uk/flv/1027pv384s.htm          Graham Mackenzie 2016</a:t>
            </a:r>
            <a:endParaRPr lang="en-GB" sz="1400" dirty="0">
              <a:solidFill>
                <a:srgbClr val="626262"/>
              </a:solidFill>
            </a:endParaRPr>
          </a:p>
        </p:txBody>
      </p:sp>
      <p:pic>
        <p:nvPicPr>
          <p:cNvPr id="1028" name="Picture 4" descr="\\WANDERER\server2000\Projects\PV website\wordles\1027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504" y="1772816"/>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85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a:xfrm>
            <a:off x="457200" y="1600200"/>
            <a:ext cx="8229600" cy="4637112"/>
          </a:xfrm>
        </p:spPr>
        <p:txBody>
          <a:bodyPr>
            <a:noAutofit/>
          </a:bodyPr>
          <a:lstStyle/>
          <a:p>
            <a:r>
              <a:rPr lang="en-US" sz="3000" dirty="0"/>
              <a:t>How do </a:t>
            </a:r>
            <a:r>
              <a:rPr lang="en-US" sz="3000" dirty="0" smtClean="0"/>
              <a:t>these stories illustrate showing </a:t>
            </a:r>
            <a:r>
              <a:rPr lang="en-US" sz="3000" dirty="0"/>
              <a:t>up fully and authentically?</a:t>
            </a:r>
            <a:endParaRPr lang="en-GB" sz="3000" dirty="0"/>
          </a:p>
          <a:p>
            <a:r>
              <a:rPr lang="en-US" sz="3000" dirty="0"/>
              <a:t>How do </a:t>
            </a:r>
            <a:r>
              <a:rPr lang="en-US" sz="3000" dirty="0" smtClean="0"/>
              <a:t>these stories </a:t>
            </a:r>
            <a:r>
              <a:rPr lang="en-US" sz="3000" dirty="0"/>
              <a:t>highlight the challenges when staff </a:t>
            </a:r>
            <a:r>
              <a:rPr lang="en-US" sz="3000" dirty="0" smtClean="0"/>
              <a:t>feel unable </a:t>
            </a:r>
            <a:r>
              <a:rPr lang="en-US" sz="3000" dirty="0"/>
              <a:t>to bring their whole selves to work?</a:t>
            </a:r>
            <a:endParaRPr lang="en-GB" sz="3000" dirty="0"/>
          </a:p>
          <a:p>
            <a:r>
              <a:rPr lang="en-US" sz="3000" dirty="0"/>
              <a:t>How do </a:t>
            </a:r>
            <a:r>
              <a:rPr lang="en-US" sz="3000" dirty="0" smtClean="0"/>
              <a:t>these stories </a:t>
            </a:r>
            <a:r>
              <a:rPr lang="en-US" sz="3000" dirty="0"/>
              <a:t>illustrate the ways in which people have demonstrated courage in allowing themselves to be truly seen as the people they are</a:t>
            </a:r>
            <a:r>
              <a:rPr lang="en-US" sz="3000" dirty="0" smtClean="0"/>
              <a:t>?</a:t>
            </a:r>
            <a:endParaRPr lang="en-GB" sz="3000" dirty="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Resilience: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2770588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for reflection</a:t>
            </a:r>
          </a:p>
        </p:txBody>
      </p:sp>
      <p:sp>
        <p:nvSpPr>
          <p:cNvPr id="3" name="Content Placeholder 2"/>
          <p:cNvSpPr>
            <a:spLocks noGrp="1"/>
          </p:cNvSpPr>
          <p:nvPr>
            <p:ph idx="1"/>
          </p:nvPr>
        </p:nvSpPr>
        <p:spPr/>
        <p:txBody>
          <a:bodyPr>
            <a:normAutofit fontScale="92500" lnSpcReduction="20000"/>
          </a:bodyPr>
          <a:lstStyle/>
          <a:p>
            <a:pPr>
              <a:lnSpc>
                <a:spcPct val="110000"/>
              </a:lnSpc>
            </a:pPr>
            <a:r>
              <a:rPr lang="en-US" dirty="0"/>
              <a:t>How might you use </a:t>
            </a:r>
            <a:r>
              <a:rPr lang="en-US" dirty="0" smtClean="0"/>
              <a:t>these </a:t>
            </a:r>
            <a:r>
              <a:rPr lang="en-US" dirty="0"/>
              <a:t>stories to highlight the connection between bringing your whole self to work and staff engagement? </a:t>
            </a:r>
            <a:endParaRPr lang="en-GB" dirty="0"/>
          </a:p>
          <a:p>
            <a:pPr>
              <a:lnSpc>
                <a:spcPct val="110000"/>
              </a:lnSpc>
            </a:pPr>
            <a:r>
              <a:rPr lang="en-US" dirty="0"/>
              <a:t>How do these stories </a:t>
            </a:r>
            <a:r>
              <a:rPr lang="en-US" dirty="0" smtClean="0"/>
              <a:t>reflect </a:t>
            </a:r>
            <a:r>
              <a:rPr lang="en-US" dirty="0"/>
              <a:t>individuals taking responsibility for bringing more of themselves into the workplace?</a:t>
            </a:r>
            <a:endParaRPr lang="en-GB" dirty="0"/>
          </a:p>
          <a:p>
            <a:pPr>
              <a:lnSpc>
                <a:spcPct val="110000"/>
              </a:lnSpc>
            </a:pPr>
            <a:r>
              <a:rPr lang="en-US" dirty="0"/>
              <a:t>How do these stories </a:t>
            </a:r>
            <a:r>
              <a:rPr lang="en-US" dirty="0" smtClean="0"/>
              <a:t>reflect </a:t>
            </a:r>
            <a:r>
              <a:rPr lang="en-US" dirty="0"/>
              <a:t>‘uncovering’ of people’s identities and experiences?</a:t>
            </a:r>
            <a:endParaRPr lang="en-GB" dirty="0"/>
          </a:p>
          <a:p>
            <a:pPr>
              <a:lnSpc>
                <a:spcPct val="110000"/>
              </a:lnSpc>
            </a:pPr>
            <a:r>
              <a:rPr lang="en-US" dirty="0"/>
              <a:t>How do these stories </a:t>
            </a:r>
            <a:r>
              <a:rPr lang="en-US" dirty="0" smtClean="0"/>
              <a:t>illustrate </a:t>
            </a:r>
            <a:r>
              <a:rPr lang="en-US" dirty="0"/>
              <a:t>the </a:t>
            </a:r>
            <a:r>
              <a:rPr lang="en-US" i="1" dirty="0"/>
              <a:t>‘re-writing of the rule books’</a:t>
            </a:r>
            <a:r>
              <a:rPr lang="en-US" dirty="0"/>
              <a:t> that Kenneth Schwartz called for</a:t>
            </a:r>
            <a:r>
              <a:rPr lang="en-US" dirty="0" smtClean="0"/>
              <a:t>?</a:t>
            </a:r>
            <a:endParaRPr lang="en-GB" dirty="0"/>
          </a:p>
        </p:txBody>
      </p:sp>
    </p:spTree>
    <p:extLst>
      <p:ext uri="{BB962C8B-B14F-4D97-AF65-F5344CB8AC3E}">
        <p14:creationId xmlns:p14="http://schemas.microsoft.com/office/powerpoint/2010/main" val="968391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Authenticity and diversity</a:t>
            </a:r>
            <a:endParaRPr lang="en-GB" dirty="0"/>
          </a:p>
        </p:txBody>
      </p:sp>
      <p:sp>
        <p:nvSpPr>
          <p:cNvPr id="3" name="Content Placeholder 2"/>
          <p:cNvSpPr>
            <a:spLocks noGrp="1"/>
          </p:cNvSpPr>
          <p:nvPr>
            <p:ph idx="1"/>
          </p:nvPr>
        </p:nvSpPr>
        <p:spPr>
          <a:xfrm>
            <a:off x="0" y="1600200"/>
            <a:ext cx="4567536" cy="4781128"/>
          </a:xfrm>
        </p:spPr>
        <p:txBody>
          <a:bodyPr>
            <a:normAutofit fontScale="85000" lnSpcReduction="10000"/>
          </a:bodyPr>
          <a:lstStyle/>
          <a:p>
            <a:pPr marL="363538" indent="0">
              <a:buNone/>
            </a:pPr>
            <a:r>
              <a:rPr lang="en-US" i="1" dirty="0" smtClean="0"/>
              <a:t>‘</a:t>
            </a:r>
            <a:r>
              <a:rPr lang="en-US" i="1" dirty="0"/>
              <a:t>We are all of fundamental equal worth. At the same time, our community will be richest if we let all members contribute in their distinctive way, appreciating the differences in roles, education, backgrounds, interests, skills, characters, points of view, and so on</a:t>
            </a:r>
            <a:r>
              <a:rPr lang="en-US" i="1" dirty="0" smtClean="0"/>
              <a:t>.’</a:t>
            </a:r>
          </a:p>
          <a:p>
            <a:pPr marL="363538" indent="0">
              <a:buNone/>
            </a:pPr>
            <a:r>
              <a:rPr lang="en-US" sz="2800" dirty="0" smtClean="0"/>
              <a:t>						</a:t>
            </a:r>
            <a:r>
              <a:rPr lang="en-US" sz="2800" dirty="0" err="1" smtClean="0"/>
              <a:t>Laloux</a:t>
            </a:r>
            <a:r>
              <a:rPr lang="en-US" sz="2800" dirty="0" smtClean="0"/>
              <a:t> 2014</a:t>
            </a:r>
            <a:endParaRPr lang="en-GB" sz="2800" dirty="0"/>
          </a:p>
        </p:txBody>
      </p:sp>
      <p:pic>
        <p:nvPicPr>
          <p:cNvPr id="1026" name="Picture 2" descr="\\WANDERER\server2000\Projects\Patient Voices II\PV Projects and workshops\NHS England\Staff stories\Facilitation packs\Photos\2013-09-15 12.56.2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17" t="4992" r="5299" b="4097"/>
          <a:stretch/>
        </p:blipFill>
        <p:spPr bwMode="auto">
          <a:xfrm>
            <a:off x="4757194" y="1661747"/>
            <a:ext cx="3970117" cy="39932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8242450" y="4897542"/>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220448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p:txBody>
          <a:bodyPr/>
          <a:lstStyle/>
          <a:p>
            <a:r>
              <a:rPr lang="en-US" sz="3000" dirty="0"/>
              <a:t>In what ways can the </a:t>
            </a:r>
            <a:r>
              <a:rPr lang="en-US" sz="3000" i="1" dirty="0"/>
              <a:t>DNA of Care</a:t>
            </a:r>
            <a:r>
              <a:rPr lang="en-US" sz="3000" dirty="0"/>
              <a:t> staff digital stories help you, your team and your </a:t>
            </a:r>
            <a:r>
              <a:rPr lang="en-US" sz="3000" dirty="0" err="1"/>
              <a:t>organisation</a:t>
            </a:r>
            <a:r>
              <a:rPr lang="en-US" sz="3000" dirty="0"/>
              <a:t> make improvements in experiences of care through bringing your whole selves to work? </a:t>
            </a:r>
            <a:endParaRPr lang="en-GB" sz="3000" dirty="0"/>
          </a:p>
          <a:p>
            <a:r>
              <a:rPr lang="en-GB" sz="3000" dirty="0" smtClean="0"/>
              <a:t>What </a:t>
            </a:r>
            <a:r>
              <a:rPr lang="en-GB" sz="3000" dirty="0"/>
              <a:t>three things does xx story focus your attention on, in terms of what you (or we) should do next?</a:t>
            </a:r>
          </a:p>
          <a:p>
            <a:r>
              <a:rPr lang="en-GB" sz="3000" dirty="0"/>
              <a:t>Having seen xx story, what is the one thing you feel compelled to do immediately</a:t>
            </a:r>
            <a:r>
              <a:rPr lang="en-GB" sz="3000" dirty="0" smtClean="0"/>
              <a:t>?</a:t>
            </a:r>
          </a:p>
          <a:p>
            <a:endParaRPr lang="en-GB" sz="3000" dirty="0"/>
          </a:p>
          <a:p>
            <a:endParaRPr lang="en-GB" dirty="0" smtClean="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Resilience: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825570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Authenticity and compassion</a:t>
            </a:r>
            <a:endParaRPr lang="en-GB" dirty="0"/>
          </a:p>
        </p:txBody>
      </p:sp>
      <p:sp>
        <p:nvSpPr>
          <p:cNvPr id="3" name="Content Placeholder 2"/>
          <p:cNvSpPr>
            <a:spLocks noGrp="1"/>
          </p:cNvSpPr>
          <p:nvPr>
            <p:ph idx="1"/>
          </p:nvPr>
        </p:nvSpPr>
        <p:spPr>
          <a:xfrm>
            <a:off x="457200" y="1600200"/>
            <a:ext cx="8229600" cy="4925144"/>
          </a:xfrm>
        </p:spPr>
        <p:txBody>
          <a:bodyPr/>
          <a:lstStyle/>
          <a:p>
            <a:pPr marL="0" indent="0">
              <a:buNone/>
            </a:pPr>
            <a:r>
              <a:rPr lang="en-GB" i="1" dirty="0" smtClean="0"/>
              <a:t>‘You don’t want to lose that authenticity, because that’s when you lose your compassion.’</a:t>
            </a:r>
          </a:p>
          <a:p>
            <a:pPr marL="457200" lvl="1" indent="0">
              <a:buNone/>
            </a:pPr>
            <a:r>
              <a:rPr lang="en-GB" dirty="0" smtClean="0"/>
              <a:t>		Sam </a:t>
            </a:r>
            <a:r>
              <a:rPr lang="en-GB" dirty="0" smtClean="0"/>
              <a:t>Ming and </a:t>
            </a:r>
            <a:r>
              <a:rPr lang="en-GB" dirty="0"/>
              <a:t>L</a:t>
            </a:r>
            <a:r>
              <a:rPr lang="en-GB" dirty="0" smtClean="0"/>
              <a:t>ydia Warren, 2018</a:t>
            </a:r>
            <a:endParaRPr lang="en-GB" dirty="0"/>
          </a:p>
        </p:txBody>
      </p:sp>
      <p:pic>
        <p:nvPicPr>
          <p:cNvPr id="16386" name="Picture 2" descr="\\WANDERER\server2000\Projects\Patient Voices II\PV Projects and workshops\NHS England\Staff stories\Workshops\Equality &amp; diversity\Photos\IMG_344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88" r="28426" b="7192"/>
          <a:stretch/>
        </p:blipFill>
        <p:spPr bwMode="auto">
          <a:xfrm>
            <a:off x="5076056" y="3392140"/>
            <a:ext cx="2887755" cy="2924944"/>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WANDERER\server2000\Projects\Patient Voices II\PV Projects and workshops\NHS England\Staff stories\Workshops\Equality &amp; diversity\Photos\IMG_34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143" t="9149" r="25085" b="11485"/>
          <a:stretch/>
        </p:blipFill>
        <p:spPr bwMode="auto">
          <a:xfrm>
            <a:off x="1115616" y="3378820"/>
            <a:ext cx="2862042" cy="29249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6200000">
            <a:off x="7465277" y="5572413"/>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
        <p:nvSpPr>
          <p:cNvPr id="7" name="Rectangle 6"/>
          <p:cNvSpPr/>
          <p:nvPr/>
        </p:nvSpPr>
        <p:spPr>
          <a:xfrm rot="16200000">
            <a:off x="3479124" y="5556940"/>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1514029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Showing up</a:t>
            </a:r>
            <a:endParaRPr lang="en-GB" dirty="0"/>
          </a:p>
        </p:txBody>
      </p:sp>
      <p:sp>
        <p:nvSpPr>
          <p:cNvPr id="3" name="Content Placeholder 2"/>
          <p:cNvSpPr>
            <a:spLocks noGrp="1"/>
          </p:cNvSpPr>
          <p:nvPr>
            <p:ph idx="1"/>
          </p:nvPr>
        </p:nvSpPr>
        <p:spPr>
          <a:xfrm>
            <a:off x="251520" y="1600200"/>
            <a:ext cx="4176464" cy="4525963"/>
          </a:xfrm>
        </p:spPr>
        <p:txBody>
          <a:bodyPr>
            <a:normAutofit fontScale="92500" lnSpcReduction="10000"/>
          </a:bodyPr>
          <a:lstStyle/>
          <a:p>
            <a:pPr marL="0" indent="0">
              <a:buNone/>
            </a:pPr>
            <a:r>
              <a:rPr lang="en-US" i="1" dirty="0" smtClean="0"/>
              <a:t>‘The </a:t>
            </a:r>
            <a:r>
              <a:rPr lang="en-US" i="1" dirty="0"/>
              <a:t>days of leaving your personal life at </a:t>
            </a:r>
            <a:r>
              <a:rPr lang="en-US" i="1" dirty="0" smtClean="0"/>
              <a:t>the </a:t>
            </a:r>
            <a:r>
              <a:rPr lang="en-US" i="1" dirty="0"/>
              <a:t>company doorstep are over…we can’t </a:t>
            </a:r>
            <a:r>
              <a:rPr lang="en-US" i="1" dirty="0" smtClean="0"/>
              <a:t>expect </a:t>
            </a:r>
            <a:r>
              <a:rPr lang="en-US" i="1" dirty="0"/>
              <a:t>to get 100 percent from people if </a:t>
            </a:r>
            <a:r>
              <a:rPr lang="en-US" i="1" dirty="0" smtClean="0"/>
              <a:t>only </a:t>
            </a:r>
            <a:r>
              <a:rPr lang="en-US" i="1" dirty="0"/>
              <a:t>50 percent is allowed to </a:t>
            </a:r>
            <a:r>
              <a:rPr lang="en-US" i="1" dirty="0" smtClean="0"/>
              <a:t>show </a:t>
            </a:r>
            <a:r>
              <a:rPr lang="en-US" i="1" dirty="0"/>
              <a:t>up to </a:t>
            </a:r>
            <a:r>
              <a:rPr lang="en-US" i="1" dirty="0" smtClean="0"/>
              <a:t>work’.</a:t>
            </a:r>
          </a:p>
          <a:p>
            <a:pPr marL="0" indent="0">
              <a:buNone/>
            </a:pPr>
            <a:r>
              <a:rPr lang="en-US" i="1" dirty="0" smtClean="0"/>
              <a:t>		</a:t>
            </a:r>
            <a:r>
              <a:rPr lang="en-US" sz="2600" dirty="0">
                <a:hlinkClick r:id="rId2"/>
              </a:rPr>
              <a:t> www.greatplacetowork.co.uk</a:t>
            </a:r>
            <a:r>
              <a:rPr lang="en-US" sz="2600" i="1" dirty="0" smtClean="0"/>
              <a:t> </a:t>
            </a:r>
            <a:endParaRPr lang="en-GB" sz="2600" dirty="0"/>
          </a:p>
        </p:txBody>
      </p:sp>
      <p:sp>
        <p:nvSpPr>
          <p:cNvPr id="4" name="Date Placeholder 3"/>
          <p:cNvSpPr>
            <a:spLocks noGrp="1"/>
          </p:cNvSpPr>
          <p:nvPr>
            <p:ph type="dt" sz="half" idx="10"/>
          </p:nvPr>
        </p:nvSpPr>
        <p:spPr>
          <a:xfrm>
            <a:off x="251520" y="6356350"/>
            <a:ext cx="3240360" cy="365125"/>
          </a:xfrm>
          <a:prstGeom prst="rect">
            <a:avLst/>
          </a:prstGeom>
        </p:spPr>
        <p:txBody>
          <a:bodyPr/>
          <a:lstStyle>
            <a:lvl1pPr>
              <a:defRPr/>
            </a:lvl1pPr>
          </a:lstStyle>
          <a:p>
            <a:r>
              <a:rPr lang="en-GB" dirty="0" smtClean="0"/>
              <a:t>Bringing your whole self to work: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7" name="Picture 2" descr="\\WANDERER\server2000\Projects\Patient Voices II\PV Projects and workshops\NHS England\Staff stories\Facilitation packs\Photos\IMG_70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489" y="1772816"/>
            <a:ext cx="4416490" cy="33123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16200000">
            <a:off x="8360803" y="4350863"/>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3791950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impact of culture</a:t>
            </a:r>
            <a:endParaRPr lang="en-GB" dirty="0"/>
          </a:p>
        </p:txBody>
      </p:sp>
      <p:sp>
        <p:nvSpPr>
          <p:cNvPr id="3" name="Content Placeholder 2"/>
          <p:cNvSpPr>
            <a:spLocks noGrp="1"/>
          </p:cNvSpPr>
          <p:nvPr>
            <p:ph idx="1"/>
          </p:nvPr>
        </p:nvSpPr>
        <p:spPr>
          <a:xfrm>
            <a:off x="107504" y="1600200"/>
            <a:ext cx="4536504" cy="4525963"/>
          </a:xfrm>
        </p:spPr>
        <p:txBody>
          <a:bodyPr>
            <a:normAutofit fontScale="92500"/>
          </a:bodyPr>
          <a:lstStyle/>
          <a:p>
            <a:pPr marL="357188" indent="0">
              <a:buNone/>
            </a:pPr>
            <a:r>
              <a:rPr lang="en-US" i="1" dirty="0" smtClean="0"/>
              <a:t>‘Bringing </a:t>
            </a:r>
            <a:r>
              <a:rPr lang="en-US" i="1" dirty="0"/>
              <a:t>your whole self to work isn't a corporate program. </a:t>
            </a:r>
            <a:endParaRPr lang="en-US" i="1" dirty="0" smtClean="0"/>
          </a:p>
          <a:p>
            <a:pPr marL="357188" indent="0">
              <a:buNone/>
            </a:pPr>
            <a:r>
              <a:rPr lang="en-US" i="1" dirty="0" smtClean="0"/>
              <a:t>It's </a:t>
            </a:r>
            <a:r>
              <a:rPr lang="en-US" i="1" dirty="0"/>
              <a:t>a mindset that permeates the culture. </a:t>
            </a:r>
            <a:r>
              <a:rPr lang="en-US" i="1" dirty="0" smtClean="0"/>
              <a:t/>
            </a:r>
            <a:br>
              <a:rPr lang="en-US" i="1" dirty="0" smtClean="0"/>
            </a:br>
            <a:r>
              <a:rPr lang="en-US" i="1" dirty="0" smtClean="0"/>
              <a:t>It </a:t>
            </a:r>
            <a:r>
              <a:rPr lang="en-US" i="1" dirty="0"/>
              <a:t>happens because trust exists at every level of </a:t>
            </a:r>
            <a:r>
              <a:rPr lang="en-US" i="1" dirty="0" smtClean="0"/>
              <a:t/>
            </a:r>
            <a:br>
              <a:rPr lang="en-US" i="1" dirty="0" smtClean="0"/>
            </a:br>
            <a:r>
              <a:rPr lang="en-US" i="1" dirty="0" smtClean="0"/>
              <a:t>the </a:t>
            </a:r>
            <a:r>
              <a:rPr lang="en-US" i="1" dirty="0"/>
              <a:t>organization</a:t>
            </a:r>
            <a:r>
              <a:rPr lang="en-US" i="1" dirty="0" smtClean="0"/>
              <a:t>.’</a:t>
            </a:r>
          </a:p>
          <a:p>
            <a:pPr marL="357188" indent="0">
              <a:buNone/>
            </a:pPr>
            <a:r>
              <a:rPr lang="en-US" sz="2800" dirty="0" smtClean="0"/>
              <a:t>	</a:t>
            </a:r>
            <a:r>
              <a:rPr lang="en-US" sz="2800" dirty="0" err="1" smtClean="0"/>
              <a:t>Lissy</a:t>
            </a:r>
            <a:r>
              <a:rPr lang="en-US" sz="2800" dirty="0" smtClean="0"/>
              <a:t> </a:t>
            </a:r>
            <a:r>
              <a:rPr lang="en-US" sz="2800" dirty="0" smtClean="0"/>
              <a:t>and Henry 2015</a:t>
            </a:r>
            <a:endParaRPr lang="en-GB" sz="2800" dirty="0"/>
          </a:p>
        </p:txBody>
      </p:sp>
      <p:pic>
        <p:nvPicPr>
          <p:cNvPr id="3074" name="Picture 2" descr="\\WANDERER\server2000\Projects\Patient Voices II\PV Projects and workshops\NHS England\Staff stories\Facilitation packs\Photos\IMG_71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84" b="19274"/>
          <a:stretch/>
        </p:blipFill>
        <p:spPr bwMode="auto">
          <a:xfrm>
            <a:off x="4682872" y="1844824"/>
            <a:ext cx="4176465" cy="31340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8360803" y="4287574"/>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75101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Pieces or people?</a:t>
            </a:r>
            <a:endParaRPr lang="en-GB" dirty="0"/>
          </a:p>
        </p:txBody>
      </p:sp>
      <p:sp>
        <p:nvSpPr>
          <p:cNvPr id="3" name="Content Placeholder 2"/>
          <p:cNvSpPr>
            <a:spLocks noGrp="1"/>
          </p:cNvSpPr>
          <p:nvPr>
            <p:ph idx="1"/>
          </p:nvPr>
        </p:nvSpPr>
        <p:spPr>
          <a:xfrm>
            <a:off x="251520" y="1600200"/>
            <a:ext cx="3888432" cy="4525963"/>
          </a:xfrm>
        </p:spPr>
        <p:txBody>
          <a:bodyPr/>
          <a:lstStyle/>
          <a:p>
            <a:pPr marL="0" indent="0">
              <a:buNone/>
            </a:pPr>
            <a:r>
              <a:rPr lang="en-US" sz="3000" i="1" dirty="0" smtClean="0"/>
              <a:t>‘Employees </a:t>
            </a:r>
            <a:r>
              <a:rPr lang="en-US" sz="3000" i="1" dirty="0"/>
              <a:t>only bring a piece of </a:t>
            </a:r>
            <a:r>
              <a:rPr lang="en-US" sz="3000" i="1" dirty="0" smtClean="0"/>
              <a:t>themselves</a:t>
            </a:r>
            <a:r>
              <a:rPr lang="en-US" sz="3000" i="1" dirty="0"/>
              <a:t>. </a:t>
            </a:r>
            <a:r>
              <a:rPr lang="en-US" sz="3000" i="1" dirty="0" smtClean="0"/>
              <a:t>People </a:t>
            </a:r>
            <a:r>
              <a:rPr lang="en-US" sz="3000" i="1" dirty="0"/>
              <a:t>bring their whole </a:t>
            </a:r>
            <a:r>
              <a:rPr lang="en-US" sz="3000" i="1" dirty="0" smtClean="0"/>
              <a:t>selves</a:t>
            </a:r>
            <a:r>
              <a:rPr lang="en-US" sz="3000" i="1" dirty="0" smtClean="0"/>
              <a:t>.’</a:t>
            </a:r>
            <a:endParaRPr lang="en-US" i="1" dirty="0"/>
          </a:p>
          <a:p>
            <a:pPr marL="0" indent="0">
              <a:buNone/>
            </a:pPr>
            <a:r>
              <a:rPr lang="en-US" i="1" dirty="0" smtClean="0"/>
              <a:t>	</a:t>
            </a:r>
            <a:r>
              <a:rPr lang="en-US" i="1" dirty="0" smtClean="0"/>
              <a:t>    </a:t>
            </a:r>
            <a:r>
              <a:rPr lang="en-US" sz="2600" dirty="0" err="1" smtClean="0"/>
              <a:t>Sharlyn</a:t>
            </a:r>
            <a:r>
              <a:rPr lang="en-US" sz="2600" dirty="0" smtClean="0"/>
              <a:t> </a:t>
            </a:r>
            <a:r>
              <a:rPr lang="en-US" sz="2600" dirty="0" err="1" smtClean="0"/>
              <a:t>Lauby</a:t>
            </a:r>
            <a:endParaRPr lang="en-GB" sz="2600" dirty="0"/>
          </a:p>
        </p:txBody>
      </p:sp>
      <p:sp>
        <p:nvSpPr>
          <p:cNvPr id="4" name="Date Placeholder 3"/>
          <p:cNvSpPr>
            <a:spLocks noGrp="1"/>
          </p:cNvSpPr>
          <p:nvPr>
            <p:ph type="dt" sz="half" idx="10"/>
          </p:nvPr>
        </p:nvSpPr>
        <p:spPr>
          <a:xfrm>
            <a:off x="251520" y="6356350"/>
            <a:ext cx="3240360" cy="365125"/>
          </a:xfrm>
          <a:prstGeom prst="rect">
            <a:avLst/>
          </a:prstGeom>
        </p:spPr>
        <p:txBody>
          <a:bodyPr/>
          <a:lstStyle>
            <a:lvl1pPr>
              <a:defRPr/>
            </a:lvl1pPr>
          </a:lstStyle>
          <a:p>
            <a:r>
              <a:rPr lang="en-GB" dirty="0" smtClean="0"/>
              <a:t>Bringing your whole self to work: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3074" name="Picture 2" descr="C:\Users\Pip Hardy\Desktop\Two puzzle pieces with elongated shado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738" y="1754188"/>
            <a:ext cx="4573750" cy="304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003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relationship between </a:t>
            </a:r>
            <a:br>
              <a:rPr lang="en-GB" dirty="0" smtClean="0"/>
            </a:br>
            <a:r>
              <a:rPr lang="en-GB" dirty="0" smtClean="0"/>
              <a:t>staff and patients</a:t>
            </a:r>
            <a:endParaRPr lang="en-GB" dirty="0"/>
          </a:p>
        </p:txBody>
      </p:sp>
      <p:sp>
        <p:nvSpPr>
          <p:cNvPr id="3" name="Content Placeholder 2"/>
          <p:cNvSpPr>
            <a:spLocks noGrp="1"/>
          </p:cNvSpPr>
          <p:nvPr>
            <p:ph idx="1"/>
          </p:nvPr>
        </p:nvSpPr>
        <p:spPr>
          <a:xfrm>
            <a:off x="251520" y="1600200"/>
            <a:ext cx="4258816" cy="5069160"/>
          </a:xfrm>
        </p:spPr>
        <p:txBody>
          <a:bodyPr>
            <a:normAutofit fontScale="92500" lnSpcReduction="20000"/>
          </a:bodyPr>
          <a:lstStyle/>
          <a:p>
            <a:pPr marL="268288" indent="0">
              <a:buNone/>
            </a:pPr>
            <a:r>
              <a:rPr lang="en-GB" i="1" dirty="0"/>
              <a:t>‘Focusing on this relationship could be one of the most important moves the healthcare system makes to drive better productivity, and improve experiences of care for millions of people – both staff and patients.’ </a:t>
            </a:r>
            <a:endParaRPr lang="en-GB" i="1" dirty="0" smtClean="0"/>
          </a:p>
          <a:p>
            <a:pPr marL="268288" indent="0">
              <a:buNone/>
            </a:pPr>
            <a:r>
              <a:rPr lang="en-GB" sz="2800" dirty="0" smtClean="0"/>
              <a:t>					Karen </a:t>
            </a:r>
            <a:r>
              <a:rPr lang="en-GB" sz="2800" dirty="0" err="1" smtClean="0"/>
              <a:t>Deeny</a:t>
            </a:r>
            <a:r>
              <a:rPr lang="en-GB" sz="2800" dirty="0" smtClean="0"/>
              <a:t> 2017</a:t>
            </a:r>
            <a:endParaRPr lang="en-GB" sz="2800" dirty="0"/>
          </a:p>
          <a:p>
            <a:endParaRPr lang="en-GB" dirty="0"/>
          </a:p>
        </p:txBody>
      </p:sp>
      <p:pic>
        <p:nvPicPr>
          <p:cNvPr id="4098" name="Picture 2" descr="\\WANDERER\server2000\Projects\Patient Voices II\PV Projects and workshops\NHS England\Staff stories\Facilitation packs\Photos\Woman holding smiling baby a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964577"/>
            <a:ext cx="444658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75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Re-writing the rules</a:t>
            </a:r>
            <a:endParaRPr lang="en-GB" dirty="0"/>
          </a:p>
        </p:txBody>
      </p:sp>
      <p:sp>
        <p:nvSpPr>
          <p:cNvPr id="3" name="Content Placeholder 2"/>
          <p:cNvSpPr>
            <a:spLocks noGrp="1"/>
          </p:cNvSpPr>
          <p:nvPr>
            <p:ph idx="1"/>
          </p:nvPr>
        </p:nvSpPr>
        <p:spPr>
          <a:xfrm>
            <a:off x="457200" y="1600200"/>
            <a:ext cx="5194920" cy="4525963"/>
          </a:xfrm>
        </p:spPr>
        <p:txBody>
          <a:bodyPr>
            <a:normAutofit fontScale="92500" lnSpcReduction="10000"/>
          </a:bodyPr>
          <a:lstStyle/>
          <a:p>
            <a:pPr marL="0" indent="0">
              <a:buNone/>
            </a:pPr>
            <a:r>
              <a:rPr lang="en-US" sz="3000" i="1" dirty="0"/>
              <a:t>‘I cannot </a:t>
            </a:r>
            <a:r>
              <a:rPr lang="en-US" sz="3000" i="1" dirty="0" err="1"/>
              <a:t>emphasise</a:t>
            </a:r>
            <a:r>
              <a:rPr lang="en-US" sz="3000" i="1" dirty="0"/>
              <a:t> enough how meaningful it was to me when care-givers revealed something about themselves that made a personal connection to my plight. The rule books, I’m sure, frown </a:t>
            </a:r>
            <a:r>
              <a:rPr lang="en-US" sz="3000" i="1" dirty="0" smtClean="0"/>
              <a:t/>
            </a:r>
            <a:br>
              <a:rPr lang="en-US" sz="3000" i="1" dirty="0" smtClean="0"/>
            </a:br>
            <a:r>
              <a:rPr lang="en-US" sz="3000" i="1" dirty="0" smtClean="0"/>
              <a:t>on </a:t>
            </a:r>
            <a:r>
              <a:rPr lang="en-US" sz="3000" i="1" dirty="0"/>
              <a:t>such intimate engagement between care-giver and patient. </a:t>
            </a:r>
            <a:r>
              <a:rPr lang="en-US" sz="3000" i="1" dirty="0" smtClean="0"/>
              <a:t>But </a:t>
            </a:r>
            <a:r>
              <a:rPr lang="en-US" sz="3000" i="1" dirty="0"/>
              <a:t>maybe it’s time to rewrite them</a:t>
            </a:r>
            <a:r>
              <a:rPr lang="en-US" sz="3000" i="1" dirty="0" smtClean="0"/>
              <a:t>.’</a:t>
            </a:r>
          </a:p>
          <a:p>
            <a:pPr marL="0" indent="0">
              <a:buNone/>
            </a:pPr>
            <a:r>
              <a:rPr lang="en-US" dirty="0" smtClean="0"/>
              <a:t>			</a:t>
            </a:r>
            <a:r>
              <a:rPr lang="en-US" sz="2600" dirty="0" smtClean="0"/>
              <a:t>Kenneth Schwartz</a:t>
            </a:r>
            <a:endParaRPr lang="en-GB" sz="2600" dirty="0"/>
          </a:p>
        </p:txBody>
      </p:sp>
      <p:sp>
        <p:nvSpPr>
          <p:cNvPr id="4" name="Date Placeholder 3"/>
          <p:cNvSpPr>
            <a:spLocks noGrp="1"/>
          </p:cNvSpPr>
          <p:nvPr>
            <p:ph type="dt" sz="half" idx="10"/>
          </p:nvPr>
        </p:nvSpPr>
        <p:spPr>
          <a:xfrm>
            <a:off x="251520" y="6356350"/>
            <a:ext cx="3240360" cy="365125"/>
          </a:xfrm>
          <a:prstGeom prst="rect">
            <a:avLst/>
          </a:prstGeom>
        </p:spPr>
        <p:txBody>
          <a:bodyPr/>
          <a:lstStyle>
            <a:lvl1pPr>
              <a:defRPr/>
            </a:lvl1pPr>
          </a:lstStyle>
          <a:p>
            <a:r>
              <a:rPr lang="en-GB" dirty="0" smtClean="0"/>
              <a:t>Bringing your whole self to work: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7" name="Picture 2" descr="C:\Users\Pip Hardy\Desktop\Ken-Ellen-and-Ben-850x6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784" y="1700808"/>
            <a:ext cx="326436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483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6503</TotalTime>
  <Words>1235</Words>
  <Application>Microsoft Office PowerPoint</Application>
  <PresentationFormat>On-screen Show (4:3)</PresentationFormat>
  <Paragraphs>180</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Bringing your whole self to work</vt:lpstr>
      <vt:lpstr>Authenticity</vt:lpstr>
      <vt:lpstr>Authenticity and diversity</vt:lpstr>
      <vt:lpstr>Authenticity and compassion</vt:lpstr>
      <vt:lpstr>Showing up</vt:lpstr>
      <vt:lpstr>The impact of culture</vt:lpstr>
      <vt:lpstr>Pieces or people?</vt:lpstr>
      <vt:lpstr>The relationship between  staff and patients</vt:lpstr>
      <vt:lpstr>Re-writing the rules</vt:lpstr>
      <vt:lpstr>The DNA of Care</vt:lpstr>
      <vt:lpstr>Two sides of the same coin</vt:lpstr>
      <vt:lpstr>Compassion for everyone</vt:lpstr>
      <vt:lpstr>DNA of Care stories of bringing your whole self to work</vt:lpstr>
      <vt:lpstr>A little bit awkward</vt:lpstr>
      <vt:lpstr>Time to care…</vt:lpstr>
      <vt:lpstr>The moonlight world</vt:lpstr>
      <vt:lpstr>Forgotten to remember</vt:lpstr>
      <vt:lpstr>I’m sorry</vt:lpstr>
      <vt:lpstr>Stickers</vt:lpstr>
      <vt:lpstr>Now I know health?</vt:lpstr>
      <vt:lpstr>Touch</vt:lpstr>
      <vt:lpstr>Toil</vt:lpstr>
      <vt:lpstr>Why would they even say that?</vt:lpstr>
      <vt:lpstr>Nobody should have to walk home in their pyjamas</vt:lpstr>
      <vt:lpstr>An ordinary surgeon</vt:lpstr>
      <vt:lpstr>The light on the water</vt:lpstr>
      <vt:lpstr>Kirsty’s tale</vt:lpstr>
      <vt:lpstr>Questions for reflection</vt:lpstr>
      <vt:lpstr>Questions for reflection</vt:lpstr>
      <vt:lpstr>Questions for reflection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dc:title>
  <dc:creator>Pip Hardy</dc:creator>
  <cp:lastModifiedBy>Pip Hardy</cp:lastModifiedBy>
  <cp:revision>43</cp:revision>
  <dcterms:created xsi:type="dcterms:W3CDTF">2018-02-01T14:21:16Z</dcterms:created>
  <dcterms:modified xsi:type="dcterms:W3CDTF">2018-07-31T17:00:17Z</dcterms:modified>
</cp:coreProperties>
</file>